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8" r:id="rId2"/>
    <p:sldId id="258" r:id="rId3"/>
    <p:sldId id="269" r:id="rId4"/>
    <p:sldId id="270" r:id="rId5"/>
    <p:sldId id="279" r:id="rId6"/>
    <p:sldId id="271" r:id="rId7"/>
    <p:sldId id="272" r:id="rId8"/>
    <p:sldId id="278" r:id="rId9"/>
    <p:sldId id="273" r:id="rId10"/>
    <p:sldId id="274" r:id="rId11"/>
    <p:sldId id="275" r:id="rId12"/>
    <p:sldId id="276" r:id="rId13"/>
    <p:sldId id="277" r:id="rId14"/>
  </p:sldIdLst>
  <p:sldSz cx="12192000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07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D852435-7840-46D4-B678-0D059BD8F9BB}" type="datetime1">
              <a:rPr lang="bg-BG" smtClean="0"/>
              <a:t>7.5.2020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0ACB4F0-CA3E-494B-9422-740D7E97C391}" type="datetime1">
              <a:rPr lang="bg-BG" noProof="0" smtClean="0"/>
              <a:t>7.5.2020 г.</a:t>
            </a:fld>
            <a:endParaRPr lang="bg-BG" noProof="0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noProof="0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noProof="0" dirty="0"/>
              <a:t>Редактиране на стиловете на текста в образеца</a:t>
            </a:r>
          </a:p>
          <a:p>
            <a:pPr lvl="1" rtl="0"/>
            <a:r>
              <a:rPr lang="bg-BG" noProof="0" dirty="0"/>
              <a:t>Второ ниво</a:t>
            </a:r>
          </a:p>
          <a:p>
            <a:pPr lvl="2" rtl="0"/>
            <a:r>
              <a:rPr lang="bg-BG" noProof="0" dirty="0"/>
              <a:t>Трето ниво</a:t>
            </a:r>
          </a:p>
          <a:p>
            <a:pPr lvl="3" rtl="0"/>
            <a:r>
              <a:rPr lang="bg-BG" noProof="0" dirty="0"/>
              <a:t>Четвърто ниво</a:t>
            </a:r>
          </a:p>
          <a:p>
            <a:pPr lvl="4" rtl="0"/>
            <a:r>
              <a:rPr lang="bg-BG" noProof="0" dirty="0"/>
              <a:t>Пето ниво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bg-BG" smtClean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8636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bg-BG" noProof="0" smtClean="0"/>
              <a:t>2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62191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F3DD23-BBB6-4606-9B3C-68A7930E40D1}" type="datetime1">
              <a:rPr lang="bg-BG" smtClean="0"/>
              <a:t>7.5.2020 г.</a:t>
            </a:fld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9896A0-D853-4846-9A67-17A76E5D8361}" type="datetime1">
              <a:rPr lang="bg-BG" smtClean="0"/>
              <a:t>7.5.2020 г.</a:t>
            </a:fld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smtClean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bg-BG" noProof="0" smtClean="0"/>
              <a:t>Редактиране на стиловете на текста в образеца</a:t>
            </a:r>
          </a:p>
          <a:p>
            <a:pPr lvl="1"/>
            <a:r>
              <a:rPr lang="bg-BG" noProof="0" smtClean="0"/>
              <a:t>Второ ниво</a:t>
            </a:r>
          </a:p>
          <a:p>
            <a:pPr lvl="2"/>
            <a:r>
              <a:rPr lang="bg-BG" noProof="0" smtClean="0"/>
              <a:t>Трето ниво</a:t>
            </a:r>
          </a:p>
          <a:p>
            <a:pPr lvl="3"/>
            <a:r>
              <a:rPr lang="bg-BG" noProof="0" smtClean="0"/>
              <a:t>Четвърто ниво</a:t>
            </a:r>
          </a:p>
          <a:p>
            <a:pPr lvl="4"/>
            <a:r>
              <a:rPr lang="bg-BG" noProof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A8620A-C959-48D0-B176-74C7AE184EC9}" type="datetime1">
              <a:rPr lang="bg-BG" noProof="0" smtClean="0"/>
              <a:t>7.5.2020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разде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EEA4C-65E1-48F5-8ABE-EF4452347714}" type="datetime1">
              <a:rPr lang="bg-BG" smtClean="0"/>
              <a:t>7.5.2020 г.</a:t>
            </a:fld>
            <a:endParaRPr lang="bg-BG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51FAFA-660B-4F38-A36B-5C901B208981}" type="datetime1">
              <a:rPr lang="bg-BG" smtClean="0"/>
              <a:t>7.5.2020 г.</a:t>
            </a:fld>
            <a:endParaRPr lang="bg-BG" dirty="0"/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A47C8B-0119-4440-AA6A-0F413D16FD81}" type="datetime1">
              <a:rPr lang="bg-BG" smtClean="0"/>
              <a:t>7.5.2020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54BA3C-0B0B-43E1-BCB9-D886AECC2AD5}" type="datetime1">
              <a:rPr lang="bg-BG" smtClean="0"/>
              <a:t>7.5.2020 г.</a:t>
            </a:fld>
            <a:endParaRPr lang="bg-BG" dirty="0"/>
          </a:p>
        </p:txBody>
      </p:sp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27E3D5-BD1C-4CA0-AF87-D9C994DCE064}" type="datetime1">
              <a:rPr lang="bg-BG" smtClean="0"/>
              <a:t>7.5.2020 г.</a:t>
            </a:fld>
            <a:endParaRPr lang="bg-BG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noProof="0" dirty="0" err="1"/>
              <a:t>Редакт</a:t>
            </a:r>
            <a:r>
              <a:rPr lang="bg-BG" noProof="0" dirty="0"/>
              <a:t>. стил загл. образец</a:t>
            </a:r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noProof="0" dirty="0"/>
              <a:t>Редактиране на стиловете на текста в образеца</a:t>
            </a:r>
          </a:p>
          <a:p>
            <a:pPr lvl="1" rtl="0"/>
            <a:r>
              <a:rPr lang="bg-BG" noProof="0" dirty="0"/>
              <a:t>Второ ниво</a:t>
            </a:r>
          </a:p>
          <a:p>
            <a:pPr lvl="2" rtl="0"/>
            <a:r>
              <a:rPr lang="bg-BG" noProof="0" dirty="0"/>
              <a:t>Трето ниво</a:t>
            </a:r>
          </a:p>
          <a:p>
            <a:pPr lvl="3" rtl="0"/>
            <a:r>
              <a:rPr lang="bg-BG" noProof="0" dirty="0"/>
              <a:t>Четвърто ниво</a:t>
            </a:r>
          </a:p>
          <a:p>
            <a:pPr lvl="4" rtl="0"/>
            <a:r>
              <a:rPr lang="bg-BG" noProof="0" dirty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BC8A3CE-1CB2-4304-B171-F59B790A57A2}" type="datetime1">
              <a:rPr lang="bg-BG" noProof="0" smtClean="0"/>
              <a:t>7.5.2020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848196" y="4245434"/>
            <a:ext cx="8686800" cy="1464906"/>
          </a:xfrm>
        </p:spPr>
        <p:txBody>
          <a:bodyPr rtlCol="0"/>
          <a:lstStyle/>
          <a:p>
            <a:pPr algn="ctr" rtl="0"/>
            <a:r>
              <a:rPr lang="bg-BG" dirty="0" smtClean="0">
                <a:latin typeface="Century Schoolbook" panose="02040604050505020304" pitchFamily="18" charset="0"/>
              </a:rPr>
              <a:t>Празници, които празнуваме през месец май</a:t>
            </a:r>
            <a:endParaRPr lang="bg-BG" dirty="0">
              <a:latin typeface="Century Schoolbook" panose="02040604050505020304" pitchFamily="18" charset="0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848196" y="5710340"/>
            <a:ext cx="8686800" cy="440405"/>
          </a:xfrm>
        </p:spPr>
        <p:txBody>
          <a:bodyPr rtlCol="0"/>
          <a:lstStyle/>
          <a:p>
            <a:pPr algn="ctr" rtl="0"/>
            <a:r>
              <a:rPr lang="bg-BG" dirty="0" smtClean="0"/>
              <a:t>Изготвила: Емел Мустафа, 11 клас</a:t>
            </a:r>
            <a:endParaRPr lang="bg-BG" dirty="0"/>
          </a:p>
        </p:txBody>
      </p:sp>
      <p:pic>
        <p:nvPicPr>
          <p:cNvPr id="4" name="VEFÂ Enstrümantal Duygusal Fon Müziği 2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8711" y="2601883"/>
            <a:ext cx="333895" cy="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1016924" y="407322"/>
            <a:ext cx="10058400" cy="740151"/>
          </a:xfrm>
        </p:spPr>
        <p:txBody>
          <a:bodyPr/>
          <a:lstStyle/>
          <a:p>
            <a:pPr algn="ctr"/>
            <a:r>
              <a:rPr lang="bg-BG" dirty="0" smtClean="0">
                <a:latin typeface="Century Schoolbook" panose="02040604050505020304" pitchFamily="18" charset="0"/>
              </a:rPr>
              <a:t>Химн на Св. Св. Кирил и Методий</a:t>
            </a:r>
            <a:endParaRPr lang="tr-TR" dirty="0">
              <a:latin typeface="Century Schoolbook" panose="02040604050505020304" pitchFamily="18" charset="0"/>
            </a:endParaRPr>
          </a:p>
        </p:txBody>
      </p:sp>
      <p:pic>
        <p:nvPicPr>
          <p:cNvPr id="10" name="Върви, народе възроден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6302" y="1821873"/>
            <a:ext cx="7502525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67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33549" y="191192"/>
            <a:ext cx="10058400" cy="931343"/>
          </a:xfrm>
        </p:spPr>
        <p:txBody>
          <a:bodyPr/>
          <a:lstStyle/>
          <a:p>
            <a:pPr algn="ctr"/>
            <a:r>
              <a:rPr lang="bg-BG" dirty="0" smtClean="0">
                <a:latin typeface="Century Schoolbook" panose="02040604050505020304" pitchFamily="18" charset="0"/>
              </a:rPr>
              <a:t>28 май – Възнесение </a:t>
            </a:r>
            <a:r>
              <a:rPr lang="bg-BG" dirty="0" err="1" smtClean="0">
                <a:latin typeface="Century Schoolbook" panose="02040604050505020304" pitchFamily="18" charset="0"/>
              </a:rPr>
              <a:t>Господне</a:t>
            </a:r>
            <a:endParaRPr lang="tr-TR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648690" y="1679863"/>
            <a:ext cx="3496888" cy="4404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Той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празнува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момента,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когато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Иисус Христос се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възкачва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небето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Празникът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е 40 дни след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Възкресението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винаги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се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пада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в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четвъртък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– 39 дни след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първия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28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Великден</a:t>
            </a:r>
            <a:r>
              <a:rPr lang="ru-RU" sz="2800" dirty="0">
                <a:solidFill>
                  <a:schemeClr val="tx2"/>
                </a:solidFill>
                <a:latin typeface="Century Schoolbook" panose="02040604050505020304" pitchFamily="18" charset="0"/>
              </a:rPr>
              <a:t>.</a:t>
            </a:r>
            <a:endParaRPr lang="tr-TR" sz="2800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7" y="1870363"/>
            <a:ext cx="4147794" cy="402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8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title"/>
          </p:nvPr>
        </p:nvSpPr>
        <p:spPr>
          <a:xfrm>
            <a:off x="742604" y="590202"/>
            <a:ext cx="10058400" cy="615460"/>
          </a:xfrm>
        </p:spPr>
        <p:txBody>
          <a:bodyPr/>
          <a:lstStyle/>
          <a:p>
            <a:pPr algn="ctr"/>
            <a:r>
              <a:rPr lang="bg-BG" dirty="0" err="1" smtClean="0">
                <a:latin typeface="Century Schoolbook" panose="02040604050505020304" pitchFamily="18" charset="0"/>
              </a:rPr>
              <a:t>Есхатология</a:t>
            </a:r>
            <a:endParaRPr lang="tr-TR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405149" y="1804555"/>
            <a:ext cx="7079672" cy="470431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Според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християнските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вярвания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, след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смъртта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Възкресението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си, в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продължение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40 дни Христос се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среща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с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учениците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си, за да им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разказва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за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Божието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царство. На 40-ия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придружен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от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тях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и от Дева Мария, той се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изкачва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Елеонския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хълм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до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Ерусалим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, и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оттам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, пред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очите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всички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, се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възкачва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3100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небето</a:t>
            </a:r>
            <a:r>
              <a:rPr lang="ru-RU" sz="3100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sz="3100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което</a:t>
            </a:r>
            <a:r>
              <a:rPr lang="ru-RU" sz="3100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се смята за край на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Христовия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път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земята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Въпреки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това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, Христос не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изоставя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хората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, а им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изпраща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Светия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Дух на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Петдесетница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и не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престава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да се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застъпва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за </a:t>
            </a:r>
            <a:r>
              <a:rPr lang="ru-RU" sz="3100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тях</a:t>
            </a:r>
            <a:r>
              <a:rPr lang="ru-RU" sz="3100" dirty="0">
                <a:solidFill>
                  <a:schemeClr val="tx2"/>
                </a:solidFill>
                <a:latin typeface="Century Schoolbook" panose="02040604050505020304" pitchFamily="18" charset="0"/>
              </a:rPr>
              <a:t> пред </a:t>
            </a:r>
            <a:r>
              <a:rPr lang="ru-RU" sz="3100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Отца.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693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1064320" y="2057401"/>
            <a:ext cx="10058400" cy="2308324"/>
          </a:xfrm>
          <a:effectLst>
            <a:glow rad="63500">
              <a:schemeClr val="accent1">
                <a:satMod val="175000"/>
                <a:alpha val="46000"/>
              </a:schemeClr>
            </a:glow>
            <a:outerShdw blurRad="50800" dist="50800" dir="12000000" algn="tr" rotWithShape="0">
              <a:prstClr val="black">
                <a:alpha val="38000"/>
              </a:prstClr>
            </a:outerShdw>
            <a:softEdge rad="482600"/>
          </a:effectLst>
          <a:scene3d>
            <a:camera prst="orthographicFront">
              <a:rot lat="0" lon="299987" rev="600000"/>
            </a:camera>
            <a:lightRig rig="balanced" dir="t"/>
          </a:scene3d>
          <a:sp3d extrusionH="127000" prstMaterial="matte">
            <a:bevelT w="127000" h="50800"/>
            <a:bevelB w="209550" h="107950" prst="coolSlant"/>
            <a:extrusionClr>
              <a:schemeClr val="tx2"/>
            </a:extrusionClr>
          </a:sp3d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bg-BG" sz="8000" dirty="0" smtClean="0">
                <a:solidFill>
                  <a:schemeClr val="tx2"/>
                </a:solidFill>
              </a:rPr>
              <a:t>Благодаря</a:t>
            </a:r>
            <a:r>
              <a:rPr lang="bg-BG" sz="8000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за вниманието !</a:t>
            </a:r>
            <a:endParaRPr lang="tr-TR" sz="8000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473825"/>
            <a:ext cx="10058400" cy="632085"/>
          </a:xfrm>
        </p:spPr>
        <p:txBody>
          <a:bodyPr rtlCol="0"/>
          <a:lstStyle/>
          <a:p>
            <a:pPr algn="ctr" rtl="0"/>
            <a:r>
              <a:rPr lang="bg-BG" dirty="0" smtClean="0">
                <a:latin typeface="Century Schoolbook" panose="02040604050505020304" pitchFamily="18" charset="0"/>
              </a:rPr>
              <a:t>1 май – Ден на труда и солидарността</a:t>
            </a:r>
            <a:endParaRPr lang="bg-BG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62247" y="2324331"/>
            <a:ext cx="4843549" cy="3233189"/>
          </a:xfrm>
        </p:spPr>
        <p:txBody>
          <a:bodyPr rtlCol="0"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тази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дата много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страни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 света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честват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обществените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икономически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постижения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работническото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движение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търсенето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повече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държавна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защита за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работещите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по света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това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е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международното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работническо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движение и на левите движения.</a:t>
            </a:r>
          </a:p>
          <a:p>
            <a:pPr marL="0" indent="0" algn="ctr">
              <a:buNone/>
            </a:pPr>
            <a:endParaRPr lang="bg-BG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70" y="1572491"/>
            <a:ext cx="4723417" cy="169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70" y="4048990"/>
            <a:ext cx="4723417" cy="261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75360" y="0"/>
            <a:ext cx="10058400" cy="1087120"/>
          </a:xfrm>
        </p:spPr>
        <p:txBody>
          <a:bodyPr/>
          <a:lstStyle/>
          <a:p>
            <a:pPr algn="ctr"/>
            <a:r>
              <a:rPr lang="bg-BG" dirty="0" smtClean="0">
                <a:latin typeface="Century Schoolbook" panose="02040604050505020304" pitchFamily="18" charset="0"/>
              </a:rPr>
              <a:t>2 май – Св. Цар </a:t>
            </a:r>
            <a:r>
              <a:rPr lang="bg-BG" dirty="0">
                <a:latin typeface="Century Schoolbook" panose="02040604050505020304" pitchFamily="18" charset="0"/>
              </a:rPr>
              <a:t>Б</a:t>
            </a:r>
            <a:r>
              <a:rPr lang="bg-BG" dirty="0" smtClean="0">
                <a:latin typeface="Century Schoolbook" panose="02040604050505020304" pitchFamily="18" charset="0"/>
              </a:rPr>
              <a:t>орис - Кръстителя</a:t>
            </a:r>
            <a:endParaRPr lang="tr-TR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522720" y="2164081"/>
            <a:ext cx="4683760" cy="36677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g-BG" sz="2800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В 864 г. княз Борис покръства себе си и приема името Михаил. Покръства семейството си и своите придворни. На следващата година с желязна ръка налага християнството в страната.</a:t>
            </a:r>
            <a:endParaRPr lang="tr-TR" sz="2800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55" y="1503680"/>
            <a:ext cx="4272361" cy="5252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59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111760"/>
            <a:ext cx="10058400" cy="1077278"/>
          </a:xfrm>
        </p:spPr>
        <p:txBody>
          <a:bodyPr>
            <a:normAutofit/>
          </a:bodyPr>
          <a:lstStyle/>
          <a:p>
            <a:pPr algn="ctr"/>
            <a:r>
              <a:rPr lang="bg-BG" sz="6000" dirty="0" smtClean="0">
                <a:latin typeface="Century Schoolbook" panose="02040604050505020304" pitchFamily="18" charset="0"/>
              </a:rPr>
              <a:t>6 май </a:t>
            </a:r>
            <a:r>
              <a:rPr lang="bg-BG" sz="6000" dirty="0">
                <a:latin typeface="Century Schoolbook" panose="02040604050505020304" pitchFamily="18" charset="0"/>
              </a:rPr>
              <a:t>– Гергьовден</a:t>
            </a:r>
            <a:endParaRPr lang="tr-TR" sz="6000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4000" y="2092960"/>
            <a:ext cx="4155440" cy="3962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800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Гергьовден се нарича денят, в който се чества Свети Георги Победоносец. Обявен е за официален празник в България, както и за Ден на храбростта и Българската армия. Чества се и като Празникът на овчаря.</a:t>
            </a:r>
            <a:endParaRPr lang="tr-TR" sz="2800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490">
            <a:off x="6949903" y="4900307"/>
            <a:ext cx="2931041" cy="1605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7606">
            <a:off x="5142837" y="1874455"/>
            <a:ext cx="3068651" cy="2301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986">
            <a:off x="9096376" y="1217564"/>
            <a:ext cx="2838450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36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07234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latin typeface="Century Schoolbook" panose="02040604050505020304" pitchFamily="18" charset="0"/>
              </a:rPr>
              <a:t>9 </a:t>
            </a:r>
            <a:r>
              <a:rPr lang="bg-BG" dirty="0" smtClean="0">
                <a:latin typeface="Century Schoolbook" panose="02040604050505020304" pitchFamily="18" charset="0"/>
              </a:rPr>
              <a:t>май – Ден на Европа и Ден на победата над фашизма</a:t>
            </a:r>
            <a:endParaRPr lang="tr-TR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66800" y="1253292"/>
            <a:ext cx="10058400" cy="27764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Денят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Победата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празник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по случай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победата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Съюзниците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над Нацистка Германия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през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Втората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световна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война.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Празникът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отбелязва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8 май,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денят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капитулацията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Германия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през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1945 г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този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празнуват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бившите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Съюзници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Западна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Европа и САЩ, но без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Русия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повечето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бивши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републики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СССР,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където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денят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отбелязва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9 май.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Причината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за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това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разликата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часовото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време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усложнената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процедура по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капитулацията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Германия. </a:t>
            </a:r>
            <a:endParaRPr lang="tr-TR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3" y="3857104"/>
            <a:ext cx="3426638" cy="1909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564" y="3856225"/>
            <a:ext cx="3276075" cy="1909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76" y="4287436"/>
            <a:ext cx="3143173" cy="2504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1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00299" y="0"/>
            <a:ext cx="10058400" cy="931025"/>
          </a:xfrm>
        </p:spPr>
        <p:txBody>
          <a:bodyPr/>
          <a:lstStyle/>
          <a:p>
            <a:pPr algn="ctr"/>
            <a:r>
              <a:rPr lang="bg-BG" dirty="0" smtClean="0">
                <a:latin typeface="Century Schoolbook" panose="02040604050505020304" pitchFamily="18" charset="0"/>
              </a:rPr>
              <a:t>11 май – Ден на Св. св. Кирил и Методий</a:t>
            </a:r>
            <a:endParaRPr lang="tr-TR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196974" y="1437640"/>
            <a:ext cx="4592320" cy="5087851"/>
          </a:xfrm>
          <a:effectLst>
            <a:softEdge rad="635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Православната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църква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чества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Светите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братя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Кирил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и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Методий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-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създатели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на 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славянската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азбука и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писменост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.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Светският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празник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за Св. св.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Кирил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и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Методий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бележи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началото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си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през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Възраждането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и се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свързва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с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училищните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тържества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които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са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били </a:t>
            </a:r>
            <a:r>
              <a:rPr lang="ru-RU" sz="2800" dirty="0" err="1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организирани</a:t>
            </a:r>
            <a:r>
              <a:rPr lang="ru-RU" sz="2800" dirty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 на 11 </a:t>
            </a:r>
            <a:r>
              <a:rPr lang="ru-RU" sz="2800" dirty="0" smtClean="0">
                <a:solidFill>
                  <a:schemeClr val="tx2">
                    <a:alpha val="99000"/>
                  </a:schemeClr>
                </a:solidFill>
                <a:latin typeface="Century Schoolbook" panose="02040604050505020304" pitchFamily="18" charset="0"/>
              </a:rPr>
              <a:t>май.</a:t>
            </a:r>
            <a:endParaRPr lang="tr-TR" sz="2800" dirty="0">
              <a:solidFill>
                <a:schemeClr val="tx2">
                  <a:alpha val="99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931">
            <a:off x="753168" y="2268797"/>
            <a:ext cx="5441506" cy="28850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97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83673" y="0"/>
            <a:ext cx="10058400" cy="823278"/>
          </a:xfrm>
        </p:spPr>
        <p:txBody>
          <a:bodyPr/>
          <a:lstStyle/>
          <a:p>
            <a:pPr algn="ctr"/>
            <a:r>
              <a:rPr lang="ru-RU" dirty="0">
                <a:latin typeface="Century Schoolbook" panose="02040604050505020304" pitchFamily="18" charset="0"/>
              </a:rPr>
              <a:t>21 май – </a:t>
            </a:r>
            <a:r>
              <a:rPr lang="ru-RU" dirty="0" smtClean="0">
                <a:latin typeface="Century Schoolbook" panose="02040604050505020304" pitchFamily="18" charset="0"/>
              </a:rPr>
              <a:t>Свети Константин и Елена</a:t>
            </a:r>
            <a:endParaRPr lang="tr-TR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41614" y="1824643"/>
            <a:ext cx="4170218" cy="377259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На 21 май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християнската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църква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почита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светите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равноапостоли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император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Констатин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Велики и майка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му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Елена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Този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ден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се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свързва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с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нестинарските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танци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Празникът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започва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със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събиране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на средства за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курбан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Почистват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се и се поправят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изворите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кладенците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селото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</a:t>
            </a:r>
            <a:endParaRPr lang="tr-TR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59" y="1197033"/>
            <a:ext cx="3770861" cy="5027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7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739323" y="317788"/>
            <a:ext cx="6223462" cy="608907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Според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народните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вярвания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този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строго е забранена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всякаква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полска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работа.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Селските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стопани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свързват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празника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предпазването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реколтата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от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градушка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Вярва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се, че "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Еленка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Костадин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носят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градушката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 чувал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".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Това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денят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игрите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върху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огън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–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нестинарството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Нестинарите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влизат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боси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в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жаравата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които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най-често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жени. Те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като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че ли в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несвяст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в унес.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Вярва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се, че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иконата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светеца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която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държат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ги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запазва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от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огъня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. В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това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състояние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нестинарите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понякога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изричат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пророчески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думи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гадаят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бъдещето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или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общуват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умрели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предци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Трансът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ритуалният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им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танц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траят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няколко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минути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 След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нестинарските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игри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всички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събират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общата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трапеза с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приготвения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курбан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.</a:t>
            </a:r>
            <a:endParaRPr lang="tr-TR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364">
            <a:off x="1673437" y="3802591"/>
            <a:ext cx="3787991" cy="2431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93">
            <a:off x="844422" y="628061"/>
            <a:ext cx="3586120" cy="2390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02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366058" y="16625"/>
            <a:ext cx="10058400" cy="1188720"/>
          </a:xfrm>
        </p:spPr>
        <p:txBody>
          <a:bodyPr/>
          <a:lstStyle/>
          <a:p>
            <a:pPr algn="ctr"/>
            <a:r>
              <a:rPr lang="bg-BG" dirty="0" smtClean="0">
                <a:latin typeface="Century Schoolbook" panose="02040604050505020304" pitchFamily="18" charset="0"/>
              </a:rPr>
              <a:t>24 май –Ден на българската просвета и култура и славянската писменост </a:t>
            </a:r>
            <a:endParaRPr lang="tr-TR" dirty="0">
              <a:latin typeface="Century Schoolbook" panose="02040604050505020304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348450" y="1737360"/>
            <a:ext cx="4372496" cy="468837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Century Schoolbook" panose="020406040505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този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ден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България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се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чества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българската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просвета,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култура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създаването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глаголицата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от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Кирил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Методий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известни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още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като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Солунските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братя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.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Преводите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Библията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Кирил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Методий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записват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глаголица.</a:t>
            </a:r>
          </a:p>
          <a:p>
            <a:pPr marL="0" indent="0" algn="ctr">
              <a:buNone/>
            </a:pPr>
            <a:endParaRPr lang="ru-RU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„</a:t>
            </a:r>
            <a:r>
              <a:rPr lang="ru-RU" dirty="0" err="1" smtClean="0">
                <a:solidFill>
                  <a:schemeClr val="tx2"/>
                </a:solidFill>
                <a:latin typeface="Century Schoolbook" panose="02040604050505020304" pitchFamily="18" charset="0"/>
              </a:rPr>
              <a:t>Спасявайки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делото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 св. св.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Кирил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Методий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България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е заслужила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признателността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уважението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не само на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славянските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народи, но и на света.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това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ще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бъде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така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докато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човечеството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влага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истинско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съдържание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в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думите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напредък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култура</a:t>
            </a:r>
            <a:r>
              <a:rPr lang="ru-RU" dirty="0">
                <a:solidFill>
                  <a:schemeClr val="tx2"/>
                </a:solidFill>
                <a:latin typeface="Century Schoolbook" panose="02040604050505020304" pitchFamily="18" charset="0"/>
              </a:rPr>
              <a:t> и </a:t>
            </a:r>
            <a:r>
              <a:rPr lang="ru-RU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човечност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..</a:t>
            </a:r>
            <a:r>
              <a:rPr lang="tr-TR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</a:t>
            </a:r>
            <a:r>
              <a:rPr lang="ru-RU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“</a:t>
            </a:r>
            <a:endParaRPr lang="ru-RU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 marL="0" indent="0">
              <a:buNone/>
            </a:pPr>
            <a:endParaRPr lang="tr-TR" dirty="0">
              <a:latin typeface="Century Schoolbook" panose="02040604050505020304" pitchFamily="18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2">
            <a:off x="663273" y="3543968"/>
            <a:ext cx="2382012" cy="3086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19" y="1981757"/>
            <a:ext cx="2914511" cy="4199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310">
            <a:off x="250811" y="1391683"/>
            <a:ext cx="3008514" cy="1504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7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ишнев цвят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41_TF03031002_TF03031002" id="{FCAE29E0-200F-41A9-B18D-DC513306D352}" vid="{67496E29-3479-4871-9623-EED88E0F253A}"/>
    </a:ext>
  </a:extLst>
</a:theme>
</file>

<file path=ppt/theme/theme2.xml><?xml version="1.0" encoding="utf-8"?>
<a:theme xmlns:a="http://schemas.openxmlformats.org/drawingml/2006/main" name="Тема н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н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Природна презентация с вишнев цвят (широк екран)</Template>
  <TotalTime>187</TotalTime>
  <Words>725</Words>
  <Application>Microsoft Office PowerPoint</Application>
  <PresentationFormat>Широк екран</PresentationFormat>
  <Paragraphs>27</Paragraphs>
  <Slides>13</Slides>
  <Notes>2</Notes>
  <HiddenSlides>0</HiddenSlides>
  <MMClips>2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7" baseType="lpstr">
      <vt:lpstr>Arial</vt:lpstr>
      <vt:lpstr>Cambria</vt:lpstr>
      <vt:lpstr>Century Schoolbook</vt:lpstr>
      <vt:lpstr>Вишнев цвят 16x9</vt:lpstr>
      <vt:lpstr>Празници, които празнуваме през месец май</vt:lpstr>
      <vt:lpstr>1 май – Ден на труда и солидарността</vt:lpstr>
      <vt:lpstr>2 май – Св. Цар Борис - Кръстителя</vt:lpstr>
      <vt:lpstr>6 май – Гергьовден</vt:lpstr>
      <vt:lpstr>9 май – Ден на Европа и Ден на победата над фашизма</vt:lpstr>
      <vt:lpstr>11 май – Ден на Св. св. Кирил и Методий</vt:lpstr>
      <vt:lpstr>21 май – Свети Константин и Елена</vt:lpstr>
      <vt:lpstr>Презентация на PowerPoint</vt:lpstr>
      <vt:lpstr>24 май –Ден на българската просвета и култура и славянската писменост </vt:lpstr>
      <vt:lpstr>Химн на Св. Св. Кирил и Методий</vt:lpstr>
      <vt:lpstr>28 май – Възнесение Господне</vt:lpstr>
      <vt:lpstr>Есхатология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Празници, които празнуваме през месец май</dc:title>
  <dc:creator>emelmustafahatice@outlook.com</dc:creator>
  <cp:lastModifiedBy>emelmustafahatice@outlook.com</cp:lastModifiedBy>
  <cp:revision>20</cp:revision>
  <dcterms:created xsi:type="dcterms:W3CDTF">2020-05-03T15:04:00Z</dcterms:created>
  <dcterms:modified xsi:type="dcterms:W3CDTF">2020-05-07T11:39:33Z</dcterms:modified>
</cp:coreProperties>
</file>